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789040"/>
            <a:ext cx="6858000" cy="990600"/>
          </a:xfrm>
        </p:spPr>
        <p:txBody>
          <a:bodyPr/>
          <a:lstStyle/>
          <a:p>
            <a:r>
              <a:rPr lang="ru-RU" dirty="0" smtClean="0"/>
              <a:t>Стихи русских поэтов </a:t>
            </a:r>
            <a:r>
              <a:rPr lang="en-US" dirty="0" smtClean="0"/>
              <a:t>XIX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124450"/>
            <a:ext cx="7249616" cy="533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В. А. </a:t>
            </a:r>
            <a:r>
              <a:rPr lang="ru-RU" sz="2800" dirty="0" smtClean="0"/>
              <a:t>Жуковский, А</a:t>
            </a:r>
            <a:r>
              <a:rPr lang="ru-RU" sz="2800" dirty="0" smtClean="0"/>
              <a:t>. К. </a:t>
            </a:r>
            <a:r>
              <a:rPr lang="ru-RU" sz="2800" dirty="0" smtClean="0"/>
              <a:t>Толстой, И</a:t>
            </a:r>
            <a:r>
              <a:rPr lang="ru-RU" sz="2800" dirty="0" smtClean="0"/>
              <a:t>. А. Бунин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2656"/>
            <a:ext cx="2314743" cy="2861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221461"/>
            <a:ext cx="2304256" cy="3278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82" y="529946"/>
            <a:ext cx="3410468" cy="2717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7" y="3181598"/>
            <a:ext cx="4901869" cy="3676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15" y="3522189"/>
            <a:ext cx="4480585" cy="3356992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88" y="924502"/>
            <a:ext cx="4406311" cy="2947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12230" r="-299" b="4267"/>
          <a:stretch/>
        </p:blipFill>
        <p:spPr>
          <a:xfrm>
            <a:off x="7535" y="836712"/>
            <a:ext cx="4753034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67" y="-8859"/>
            <a:ext cx="8229600" cy="738336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2386608" cy="3375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Небо</a:t>
            </a:r>
            <a:endParaRPr lang="ru-RU" sz="28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5863716"/>
            <a:ext cx="2386608" cy="3375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Вечер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79668" y="6014492"/>
            <a:ext cx="1764196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Туман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48064" y="1340768"/>
            <a:ext cx="3168352" cy="3375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Сосновый лес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художественной выразительности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229600" cy="5184576"/>
          </a:xfrm>
        </p:spPr>
        <p:txBody>
          <a:bodyPr>
            <a:noAutofit/>
          </a:bodyPr>
          <a:lstStyle/>
          <a:p>
            <a:r>
              <a:rPr lang="ru-RU" sz="3200" dirty="0" smtClean="0"/>
              <a:t>Эпитеты «</a:t>
            </a:r>
            <a:r>
              <a:rPr lang="ru-RU" sz="3200" dirty="0" smtClean="0">
                <a:solidFill>
                  <a:srgbClr val="FF0000"/>
                </a:solidFill>
              </a:rPr>
              <a:t>мертвенно-свинцовое</a:t>
            </a:r>
            <a:r>
              <a:rPr lang="ru-RU" sz="3200" dirty="0" smtClean="0"/>
              <a:t> небо» «</a:t>
            </a:r>
            <a:r>
              <a:rPr lang="ru-RU" sz="3200" dirty="0" smtClean="0">
                <a:solidFill>
                  <a:srgbClr val="FF0000"/>
                </a:solidFill>
              </a:rPr>
              <a:t>угрюмо</a:t>
            </a:r>
            <a:r>
              <a:rPr lang="ru-RU" sz="3200" dirty="0" smtClean="0"/>
              <a:t> меркнет», «туман </a:t>
            </a:r>
            <a:r>
              <a:rPr lang="ru-RU" sz="3200" dirty="0" smtClean="0">
                <a:solidFill>
                  <a:srgbClr val="FF0000"/>
                </a:solidFill>
              </a:rPr>
              <a:t>молочно-синий</a:t>
            </a:r>
            <a:r>
              <a:rPr lang="ru-RU" sz="3200" dirty="0" smtClean="0"/>
              <a:t>».</a:t>
            </a:r>
          </a:p>
          <a:p>
            <a:r>
              <a:rPr lang="ru-RU" sz="3200" dirty="0" smtClean="0"/>
              <a:t>Сравнение «туман…, как чья-то </a:t>
            </a:r>
            <a:r>
              <a:rPr lang="ru-RU" sz="3200" i="1" dirty="0" smtClean="0"/>
              <a:t>кроткая </a:t>
            </a:r>
            <a:r>
              <a:rPr lang="ru-RU" sz="3200" dirty="0" smtClean="0"/>
              <a:t>печаль»</a:t>
            </a:r>
          </a:p>
          <a:p>
            <a:r>
              <a:rPr lang="ru-RU" sz="3200" dirty="0" smtClean="0"/>
              <a:t>Метафора «снежная пустыня»</a:t>
            </a:r>
          </a:p>
          <a:p>
            <a:r>
              <a:rPr lang="ru-RU" sz="3200" dirty="0" smtClean="0"/>
              <a:t>Все средства художественной выразительности служат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для отражения неприятия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/>
              <a:t>лирическим героем окружающей действительности.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383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задание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8013" y="764704"/>
            <a:ext cx="8229600" cy="208823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ctr"/>
            <a:r>
              <a:rPr lang="ru-RU" sz="3600" dirty="0" smtClean="0"/>
              <a:t>Что объединяет все изученные сегодня стихотворения русских поэтов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en-US" sz="3600" dirty="0" smtClean="0"/>
              <a:t>XIX </a:t>
            </a:r>
            <a:r>
              <a:rPr lang="ru-RU" sz="3600" dirty="0" smtClean="0"/>
              <a:t>века?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 t="5603" r="3827" b="13482"/>
          <a:stretch/>
        </p:blipFill>
        <p:spPr>
          <a:xfrm>
            <a:off x="241982" y="3024989"/>
            <a:ext cx="4932064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0" y="3212976"/>
            <a:ext cx="3623444" cy="2720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9432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1377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Познакомиться с биографией Максима Горького, подготовить рассказ о писателе.</a:t>
            </a:r>
          </a:p>
          <a:p>
            <a:r>
              <a:rPr lang="ru-RU" dirty="0" smtClean="0"/>
              <a:t>Прочитать главы из повести «Детство». Охарактеризовать героев, условия в которых рос мальчик Алеша.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3440392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103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А. Жуковский «Приход весны»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3394720" cy="27569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План</a:t>
            </a:r>
          </a:p>
          <a:p>
            <a:r>
              <a:rPr lang="ru-RU" dirty="0" smtClean="0"/>
              <a:t>Тема произведения</a:t>
            </a:r>
          </a:p>
          <a:p>
            <a:r>
              <a:rPr lang="ru-RU" dirty="0" smtClean="0"/>
              <a:t>Главная мысль</a:t>
            </a:r>
          </a:p>
          <a:p>
            <a:r>
              <a:rPr lang="ru-RU" dirty="0" smtClean="0"/>
              <a:t>Образы</a:t>
            </a:r>
          </a:p>
          <a:p>
            <a:r>
              <a:rPr lang="ru-RU" dirty="0" smtClean="0"/>
              <a:t>Средства художественной выразительности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11960" y="1340768"/>
            <a:ext cx="339472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ru-RU" sz="2600" dirty="0" smtClean="0"/>
              <a:t>    Это стихотворение о весне.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прославляет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приход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весны и жизнь души.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 рисует картину весны с помощью образов </a:t>
            </a:r>
            <a:r>
              <a:rPr lang="ru-RU" sz="2600" dirty="0" smtClean="0"/>
              <a:t>зеленеющей нивы, рощи, дождя, сверкающих вод.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2" y="3829766"/>
            <a:ext cx="3528392" cy="2644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38336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Образы и средства их выражения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1219200"/>
            <a:ext cx="4546848" cy="49377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Ряд односоставных предложений</a:t>
            </a:r>
          </a:p>
          <a:p>
            <a:r>
              <a:rPr lang="ru-RU" dirty="0" smtClean="0"/>
              <a:t>Риторические вопросы</a:t>
            </a:r>
          </a:p>
          <a:p>
            <a:r>
              <a:rPr lang="ru-RU" dirty="0" smtClean="0"/>
              <a:t>Метафоры «рощи </a:t>
            </a:r>
            <a:r>
              <a:rPr lang="ru-RU" dirty="0" smtClean="0">
                <a:solidFill>
                  <a:srgbClr val="FF0000"/>
                </a:solidFill>
              </a:rPr>
              <a:t>лепет</a:t>
            </a:r>
            <a:r>
              <a:rPr lang="ru-RU" dirty="0" smtClean="0"/>
              <a:t>», «жаворонка </a:t>
            </a:r>
            <a:r>
              <a:rPr lang="ru-RU" dirty="0" smtClean="0">
                <a:solidFill>
                  <a:srgbClr val="FF0000"/>
                </a:solidFill>
              </a:rPr>
              <a:t>трепет</a:t>
            </a:r>
            <a:r>
              <a:rPr lang="ru-RU" dirty="0" smtClean="0"/>
              <a:t>» служат для отражения звуков весны.</a:t>
            </a:r>
          </a:p>
          <a:p>
            <a:r>
              <a:rPr lang="ru-RU" dirty="0" smtClean="0"/>
              <a:t>Эпитет «</a:t>
            </a:r>
            <a:r>
              <a:rPr lang="ru-RU" dirty="0" smtClean="0">
                <a:solidFill>
                  <a:srgbClr val="FF0000"/>
                </a:solidFill>
              </a:rPr>
              <a:t>теплый</a:t>
            </a:r>
            <a:r>
              <a:rPr lang="ru-RU" dirty="0" smtClean="0"/>
              <a:t> дождь» показывает не столько температуру воды, сколько авторское восприятие. Теплый здесь – приятный, радующий, пробуждающий.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Какие синтаксические конструкции использует автор?</a:t>
            </a:r>
          </a:p>
          <a:p>
            <a:r>
              <a:rPr lang="ru-RU" sz="2400" dirty="0" smtClean="0"/>
              <a:t>Какие тропы использует автор?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8" y="3668847"/>
            <a:ext cx="3738992" cy="2804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К. Толстой «Край ты мой, родимый край»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8024" y="1196752"/>
            <a:ext cx="4114800" cy="4937760"/>
          </a:xfrm>
        </p:spPr>
        <p:txBody>
          <a:bodyPr/>
          <a:lstStyle/>
          <a:p>
            <a:r>
              <a:rPr lang="ru-RU" dirty="0" smtClean="0"/>
              <a:t>Что для лирического героя (= автора) входит в понятие «мой край»?</a:t>
            </a:r>
          </a:p>
          <a:p>
            <a:r>
              <a:rPr lang="ru-RU" dirty="0" smtClean="0"/>
              <a:t>Почему именно эти образы связывают лирического героя с родным краем?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268760"/>
            <a:ext cx="4114800" cy="493776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Конский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бег на воле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sz="2600" baseline="0" dirty="0" smtClean="0"/>
              <a:t>В</a:t>
            </a:r>
            <a:r>
              <a:rPr lang="ru-RU" sz="2600" dirty="0" smtClean="0"/>
              <a:t> небе крик орлиных стай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Волчий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голос в поле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sz="2600" dirty="0" smtClean="0"/>
              <a:t>Бор дремучий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Свист </a:t>
            </a:r>
            <a:r>
              <a:rPr lang="ru-RU" sz="2600" dirty="0" smtClean="0"/>
              <a:t>соловья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Ветер, степь да </a:t>
            </a:r>
            <a:r>
              <a:rPr lang="ru-RU" sz="2600" noProof="0" dirty="0" smtClean="0"/>
              <a:t>тучи</a:t>
            </a:r>
            <a:endParaRPr kumimoji="0" lang="ru-RU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ru-RU" sz="2600" baseline="0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это символизирует бескрайние </a:t>
            </a:r>
            <a:r>
              <a:rPr lang="ru-RU" sz="2600" dirty="0" smtClean="0"/>
              <a:t>просторы России и </a:t>
            </a:r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волю</a:t>
            </a:r>
            <a:r>
              <a:rPr lang="ru-RU" sz="2600" dirty="0" smtClean="0"/>
              <a:t> для человека, живущего в ней.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стихотворение – ряд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восклицательных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предложений.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92" y="4293096"/>
            <a:ext cx="3388588" cy="2186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6632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«Благовест»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489720"/>
          </a:xfrm>
        </p:spPr>
        <p:txBody>
          <a:bodyPr/>
          <a:lstStyle/>
          <a:p>
            <a:r>
              <a:rPr lang="ru-RU" dirty="0" smtClean="0"/>
              <a:t>Почему колокольный звон называется «благовест»?</a:t>
            </a:r>
          </a:p>
          <a:p>
            <a:r>
              <a:rPr lang="ru-RU" dirty="0" smtClean="0"/>
              <a:t>Каким изображает колокольный звон автор?</a:t>
            </a:r>
          </a:p>
          <a:p>
            <a:r>
              <a:rPr lang="ru-RU" dirty="0" smtClean="0"/>
              <a:t>Как действует благовест на лирического героя?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2924944"/>
            <a:ext cx="4320480" cy="324036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Благовест связывает лирического героя, находящегося на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чужбине, с родным краем.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sz="2600" baseline="0" dirty="0" smtClean="0"/>
              <a:t>Он способствует покаянию,</a:t>
            </a:r>
            <a:r>
              <a:rPr lang="ru-RU" sz="2600" dirty="0" smtClean="0"/>
              <a:t> отречению от злого дела, наполнению сердца радостью.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76691"/>
            <a:ext cx="3911258" cy="3259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9432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Тропы и фигуры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/>
          <a:lstStyle/>
          <a:p>
            <a:r>
              <a:rPr lang="ru-RU" dirty="0" smtClean="0"/>
              <a:t>Метафора «сердце </a:t>
            </a:r>
            <a:r>
              <a:rPr lang="ru-RU" dirty="0" smtClean="0">
                <a:solidFill>
                  <a:srgbClr val="FF0000"/>
                </a:solidFill>
              </a:rPr>
              <a:t>дрожит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тает</a:t>
            </a:r>
            <a:r>
              <a:rPr lang="ru-RU" dirty="0" smtClean="0"/>
              <a:t>» отражает удивительное воздействие, которое оказывает звон на лирического героя.</a:t>
            </a:r>
          </a:p>
          <a:p>
            <a:r>
              <a:rPr lang="ru-RU" dirty="0" smtClean="0"/>
              <a:t>Эпитет, усиленный антитезой, «звон </a:t>
            </a:r>
            <a:r>
              <a:rPr lang="ru-RU" dirty="0" smtClean="0">
                <a:solidFill>
                  <a:srgbClr val="FF0000"/>
                </a:solidFill>
              </a:rPr>
              <a:t>благостный</a:t>
            </a:r>
            <a:r>
              <a:rPr lang="ru-RU" dirty="0" smtClean="0"/>
              <a:t>» акцентирует внимание на значимости звона.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128458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888432" cy="3136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8465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«Замолкнул гром, шуметь гроза устала…»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05744"/>
          </a:xfrm>
        </p:spPr>
        <p:txBody>
          <a:bodyPr/>
          <a:lstStyle/>
          <a:p>
            <a:r>
              <a:rPr lang="ru-RU" dirty="0" smtClean="0"/>
              <a:t>Автор хочет заострить внимание читателя на коротком промежутке времени после грозы, когда еще чувствуется напряжение в природе, но оно уступает обновлению.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08962" y="3029323"/>
            <a:ext cx="4104456" cy="27363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Какие </a:t>
            </a:r>
            <a:r>
              <a:rPr lang="ru-RU" sz="2600" dirty="0" smtClean="0"/>
              <a:t>логические части можно выделить в стихотворении?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каких словах заключена авторская позиция? В чем она заключается?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6" y="3068960"/>
            <a:ext cx="4355976" cy="3266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Позиция автора и средства художественной выразительности.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мнению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автора, природе чужды вражда и презрение. Она чиста и радуется тому, что ненастье миновало. Это подтверждают метафора «гроза 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устала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эпитеты «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приветно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засияла» и «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презрительной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пятою»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 с его страстями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противопоставлен беззлобной природе.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3" b="31736"/>
          <a:stretch/>
        </p:blipFill>
        <p:spPr>
          <a:xfrm>
            <a:off x="701643" y="4293096"/>
            <a:ext cx="7522242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9432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А. Бунин «Родина»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Какой видит Родину лирический герой?</a:t>
            </a:r>
          </a:p>
          <a:p>
            <a:r>
              <a:rPr lang="ru-RU" dirty="0" smtClean="0"/>
              <a:t>Через какие </a:t>
            </a:r>
            <a:r>
              <a:rPr lang="ru-RU" dirty="0" smtClean="0">
                <a:hlinkClick r:id="rId2" action="ppaction://hlinksldjump"/>
              </a:rPr>
              <a:t>образы</a:t>
            </a:r>
            <a:r>
              <a:rPr lang="ru-RU" dirty="0" smtClean="0"/>
              <a:t> это показано?</a:t>
            </a:r>
          </a:p>
          <a:p>
            <a:r>
              <a:rPr lang="ru-RU" dirty="0" smtClean="0"/>
              <a:t>Какие </a:t>
            </a:r>
            <a:r>
              <a:rPr lang="ru-RU" dirty="0" smtClean="0">
                <a:hlinkClick r:id="rId3" action="ppaction://hlinksldjump"/>
              </a:rPr>
              <a:t>средства художественной выразительности </a:t>
            </a:r>
            <a:r>
              <a:rPr lang="ru-RU" dirty="0" smtClean="0"/>
              <a:t>использует автор?</a:t>
            </a:r>
          </a:p>
          <a:p>
            <a:r>
              <a:rPr lang="ru-RU" dirty="0" smtClean="0"/>
              <a:t>Чем, как вы думаете, вызвано такое восприятие Родины?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11560" y="4005064"/>
            <a:ext cx="7749188" cy="2592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</TotalTime>
  <Words>529</Words>
  <Application>Microsoft Office PowerPoint</Application>
  <PresentationFormat>Экран (4:3)</PresentationFormat>
  <Paragraphs>67</Paragraphs>
  <Slides>13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Стихи русских поэтов XIX века</vt:lpstr>
      <vt:lpstr>В. А. Жуковский «Приход весны»</vt:lpstr>
      <vt:lpstr>Образы и средства их выражения</vt:lpstr>
      <vt:lpstr>А. К. Толстой «Край ты мой, родимый край»</vt:lpstr>
      <vt:lpstr>«Благовест»</vt:lpstr>
      <vt:lpstr>Тропы и фигуры</vt:lpstr>
      <vt:lpstr>«Замолкнул гром, шуметь гроза устала…»</vt:lpstr>
      <vt:lpstr>Позиция автора и средства художественной выразительности.</vt:lpstr>
      <vt:lpstr>И. А. Бунин «Родина»</vt:lpstr>
      <vt:lpstr>Образы</vt:lpstr>
      <vt:lpstr>Средства художественной выразительности</vt:lpstr>
      <vt:lpstr>Творческое задание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русских поэтов XIX века</dc:title>
  <cp:lastModifiedBy>МАШЕНЬКА</cp:lastModifiedBy>
  <cp:revision>11</cp:revision>
  <dcterms:modified xsi:type="dcterms:W3CDTF">2014-02-26T21:42:26Z</dcterms:modified>
</cp:coreProperties>
</file>